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9" r:id="rId4"/>
    <p:sldId id="266" r:id="rId5"/>
    <p:sldId id="267" r:id="rId6"/>
    <p:sldId id="270" r:id="rId7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21">
          <p15:clr>
            <a:srgbClr val="A4A3A4"/>
          </p15:clr>
        </p15:guide>
        <p15:guide id="2" pos="4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  <a:srgbClr val="05466D"/>
    <a:srgbClr val="002C54"/>
    <a:srgbClr val="407088"/>
    <a:srgbClr val="04346C"/>
    <a:srgbClr val="009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4021"/>
        <p:guide pos="4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093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6" y="2289389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05466D"/>
                </a:solidFill>
                <a:latin typeface="+mj-lt"/>
                <a:cs typeface="Verdana"/>
              </a:defRPr>
            </a:lvl1pPr>
          </a:lstStyle>
          <a:p>
            <a:r>
              <a:rPr lang="en-AU" dirty="0"/>
              <a:t>Headline (Calibri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3135012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rgbClr val="05466D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Subheading (Calibri Regular)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660400" y="5941536"/>
            <a:ext cx="3423062" cy="441802"/>
          </a:xfrm>
        </p:spPr>
        <p:txBody>
          <a:bodyPr/>
          <a:lstStyle>
            <a:lvl1pPr>
              <a:defRPr sz="1400" b="0" i="0">
                <a:solidFill>
                  <a:srgbClr val="05466D"/>
                </a:solidFill>
                <a:latin typeface="+mj-lt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Monday, 6 May 2019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1870" y="104649"/>
            <a:ext cx="4808610" cy="147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rgbClr val="00467F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Thank you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1662" y="261256"/>
            <a:ext cx="5315115" cy="162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60400" y="2139660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+mj-lt"/>
              </a:defRPr>
            </a:lvl1pPr>
          </a:lstStyle>
          <a:p>
            <a:pPr lvl="0"/>
            <a:r>
              <a:rPr lang="en-AU" dirty="0"/>
              <a:t>Text (Calibri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60400" y="1245326"/>
            <a:ext cx="6357257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b="1" dirty="0">
                <a:solidFill>
                  <a:srgbClr val="05466D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+mj-lt"/>
              </a:defRPr>
            </a:lvl1pPr>
          </a:lstStyle>
          <a:p>
            <a:pPr lvl="0"/>
            <a:r>
              <a:rPr lang="en-AU" dirty="0"/>
              <a:t>Text (Calibri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5466D"/>
                </a:solidFill>
                <a:latin typeface="+mj-lt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(Calibri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+mj-lt"/>
              </a:defRPr>
            </a:lvl1pPr>
          </a:lstStyle>
          <a:p>
            <a:pPr lvl="0"/>
            <a:r>
              <a:rPr lang="en-AU" dirty="0"/>
              <a:t>Text (Calibri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467F"/>
                </a:solidFill>
                <a:latin typeface="+mj-lt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(Calibri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+mj-lt"/>
              </a:defRPr>
            </a:lvl1pPr>
          </a:lstStyle>
          <a:p>
            <a:pPr lvl="0"/>
            <a:r>
              <a:rPr lang="en-AU" dirty="0"/>
              <a:t>Text (Calibri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467F"/>
                </a:solidFill>
                <a:latin typeface="+mj-lt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(Calibri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+mj-lt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  <a:latin typeface="+mj-lt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467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3DC56B5-A700-544C-8720-C289028A981D}" type="datetime2">
              <a:rPr lang="en-NZ" smtClean="0"/>
              <a:pPr/>
              <a:t>Monday, 6 May 2019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621425" y="0"/>
            <a:ext cx="3240000" cy="99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2019 NZISM Branch AGMs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3346032"/>
            <a:ext cx="9017391" cy="1056603"/>
          </a:xfrm>
        </p:spPr>
        <p:txBody>
          <a:bodyPr/>
          <a:lstStyle/>
          <a:p>
            <a:pPr algn="ctr"/>
            <a:r>
              <a:rPr lang="en-US" sz="3600" dirty="0"/>
              <a:t>Organisational Restructure &amp; Rules Update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NZ" dirty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3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8B35417-2376-4815-951C-8BEE39426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9178"/>
            <a:ext cx="9144000" cy="514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4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13192" y="1711046"/>
            <a:ext cx="8590127" cy="4672292"/>
          </a:xfrm>
        </p:spPr>
        <p:txBody>
          <a:bodyPr/>
          <a:lstStyle/>
          <a:p>
            <a:r>
              <a:rPr lang="en-US" sz="2000" dirty="0"/>
              <a:t>Governance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Board members are appointed by a member vote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Governance Board appoints the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President has full voting rights on the Governance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Governance Board has ultimate responsibility for NZISM and are considered the Officers of NZISM  under the Incorporated Societies Act</a:t>
            </a:r>
          </a:p>
          <a:p>
            <a:endParaRPr lang="en-US" sz="2000" dirty="0"/>
          </a:p>
          <a:p>
            <a:r>
              <a:rPr lang="en-US" sz="2000" dirty="0"/>
              <a:t>Senior Leadership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CEO is appointed by the Governance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President is appointed by a member vote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 Branch Manager representatives are appointed by Branch Manager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3 Sector Leads are appointed by Chair of Governance Board, CEO &amp; President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CEO is Chair of SLT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9125" y="1055725"/>
            <a:ext cx="7931562" cy="850824"/>
          </a:xfrm>
        </p:spPr>
        <p:txBody>
          <a:bodyPr/>
          <a:lstStyle/>
          <a:p>
            <a:r>
              <a:rPr lang="en-US" dirty="0"/>
              <a:t>Organisational structure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759" y="1758450"/>
            <a:ext cx="8623496" cy="47267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 Advisory Board has agreed to transition to the Governance Board in the short term.  This will enable us to stagger terms for Board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Committees &amp; networks are structured separately to enable 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Committees and networks defer to the SLT for final approval on major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Team of administrators support SLT, Committees and Networks.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Governance Board and SLT member terms are 2 years with a maximum of 2 terms, except when appointed as a contractor, in which case the duration of the appointment will be as per the terms of the 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President nominees must be active volunteers at NZISM for at least 2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President nominations continue by branch, voting is by individual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SLT oversee recruitment process of Board members, voting is by individual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Removal of appointees is via the general/special meeting process and voted at branch level, or as specified under contract.  If appointed by a panel in the case of the 3 x Leads on the SLT, removal will be via the appointment panel.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6846" y="1048311"/>
            <a:ext cx="7931562" cy="850824"/>
          </a:xfrm>
        </p:spPr>
        <p:txBody>
          <a:bodyPr/>
          <a:lstStyle/>
          <a:p>
            <a:r>
              <a:rPr lang="en-US" dirty="0"/>
              <a:t>Organisational structure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4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07964" y="1686670"/>
            <a:ext cx="8595360" cy="5037687"/>
          </a:xfrm>
        </p:spPr>
        <p:txBody>
          <a:bodyPr/>
          <a:lstStyle/>
          <a:p>
            <a:r>
              <a:rPr lang="en-US" sz="2000" dirty="0"/>
              <a:t>Objectives replaced with:</a:t>
            </a:r>
          </a:p>
          <a:p>
            <a:pPr lvl="1"/>
            <a:r>
              <a:rPr lang="en-US" sz="2000" b="1" dirty="0"/>
              <a:t>Promote</a:t>
            </a:r>
            <a:r>
              <a:rPr lang="en-US" sz="2000" dirty="0"/>
              <a:t> excellence in occupational safety and health risk management in New Zealand</a:t>
            </a:r>
            <a:endParaRPr lang="en-NZ" sz="2000" dirty="0"/>
          </a:p>
          <a:p>
            <a:pPr lvl="1"/>
            <a:r>
              <a:rPr lang="en-US" sz="2000" b="1" dirty="0"/>
              <a:t>Influence</a:t>
            </a:r>
            <a:r>
              <a:rPr lang="en-US" sz="2000" dirty="0"/>
              <a:t> all agencies involved in the life cycle of an occupational health and safety practitioner/professional for the benefit of the industry and our membership </a:t>
            </a:r>
            <a:endParaRPr lang="en-NZ" sz="2000" dirty="0"/>
          </a:p>
          <a:p>
            <a:pPr lvl="1"/>
            <a:r>
              <a:rPr lang="en-US" sz="2000" b="1" dirty="0"/>
              <a:t>Lead</a:t>
            </a:r>
            <a:r>
              <a:rPr lang="en-US" sz="2000" dirty="0"/>
              <a:t> the way for occupational health and safety professionals, including through the development and implementation of continuing professional development programmes</a:t>
            </a:r>
            <a:endParaRPr lang="en-NZ" sz="2000" dirty="0"/>
          </a:p>
          <a:p>
            <a:pPr lvl="1"/>
            <a:r>
              <a:rPr lang="en-US" sz="2000" b="1" dirty="0"/>
              <a:t>Collaborate</a:t>
            </a:r>
            <a:r>
              <a:rPr lang="en-US" sz="2000" dirty="0"/>
              <a:t> with other bodies and organisations in promoting the practice and profession of occupational health and safety</a:t>
            </a:r>
            <a:endParaRPr lang="en-NZ" sz="2000" dirty="0"/>
          </a:p>
          <a:p>
            <a:pPr lvl="1"/>
            <a:r>
              <a:rPr lang="en-US" sz="2000" b="1" dirty="0"/>
              <a:t>Recognise </a:t>
            </a:r>
            <a:r>
              <a:rPr lang="en-US" sz="2000" dirty="0"/>
              <a:t>members and promote their achievements to industry</a:t>
            </a:r>
          </a:p>
          <a:p>
            <a:pPr lvl="1"/>
            <a:r>
              <a:rPr lang="en-US" sz="2000" b="1" dirty="0"/>
              <a:t>Provide</a:t>
            </a:r>
            <a:r>
              <a:rPr lang="en-US" sz="2000" dirty="0"/>
              <a:t> such infrastructure, services and facilities as determined from time to time by the Governance Board, relating to the achievement of the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7261" y="1055725"/>
            <a:ext cx="7931562" cy="850824"/>
          </a:xfrm>
        </p:spPr>
        <p:txBody>
          <a:bodyPr/>
          <a:lstStyle/>
          <a:p>
            <a:r>
              <a:rPr lang="en-US" dirty="0"/>
              <a:t>Update of Rules core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7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872" y="1758462"/>
            <a:ext cx="8393179" cy="48478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Branch AGMs are focused on appointing representatives and committee members with no financial reporting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Only set Branch roles are Branch Manager &amp; Branch Secretary all others are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Branch AGMs do not need a quorum, must provide 4 weeks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/>
              <a:t>No branch bylaws, these rules supersede all previous national &amp; branch bylaws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At national general meetings 20 members present in person or by proxy constitute a quorum for the transaction of the business of a General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 members now have voting rights at AGMs.  Students are defined as studying more than 20 hours per week and studying within 6 months of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Disciplinary procedures are now the same across the organisation, regardless of what disciplinary action is required, one process covers all.</a:t>
            </a:r>
            <a:endParaRPr lang="en-NZ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3873" y="1055725"/>
            <a:ext cx="7931562" cy="850824"/>
          </a:xfrm>
        </p:spPr>
        <p:txBody>
          <a:bodyPr/>
          <a:lstStyle/>
          <a:p>
            <a:r>
              <a:rPr lang="en-US" dirty="0"/>
              <a:t>Update of Rules continued…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58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545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2019 NZISM Branch AGMs</vt:lpstr>
      <vt:lpstr>PowerPoint Presentation</vt:lpstr>
      <vt:lpstr>Organisational structure changes</vt:lpstr>
      <vt:lpstr>Organisational structure changes</vt:lpstr>
      <vt:lpstr>Update of Rules core changes</vt:lpstr>
      <vt:lpstr>Update of Rules continued…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KimP</cp:lastModifiedBy>
  <cp:revision>61</cp:revision>
  <cp:lastPrinted>2019-05-06T06:18:24Z</cp:lastPrinted>
  <dcterms:created xsi:type="dcterms:W3CDTF">2015-05-10T23:22:16Z</dcterms:created>
  <dcterms:modified xsi:type="dcterms:W3CDTF">2019-05-06T06:39:38Z</dcterms:modified>
</cp:coreProperties>
</file>